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64" r:id="rId2"/>
    <p:sldId id="266" r:id="rId3"/>
    <p:sldId id="278" r:id="rId4"/>
    <p:sldId id="277" r:id="rId5"/>
    <p:sldId id="270" r:id="rId6"/>
    <p:sldId id="271" r:id="rId7"/>
    <p:sldId id="272" r:id="rId8"/>
    <p:sldId id="273" r:id="rId9"/>
    <p:sldId id="268" r:id="rId10"/>
    <p:sldId id="269" r:id="rId11"/>
    <p:sldId id="267" r:id="rId12"/>
    <p:sldId id="274" r:id="rId13"/>
    <p:sldId id="276" r:id="rId14"/>
    <p:sldId id="279" r:id="rId15"/>
  </p:sldIdLst>
  <p:sldSz cx="14630400" cy="8229600"/>
  <p:notesSz cx="8229600" cy="14630400"/>
  <p:embeddedFontLst>
    <p:embeddedFont>
      <p:font typeface="Aptos Black" panose="020B0004020202020204" pitchFamily="34" charset="0"/>
      <p:bold r:id="rId17"/>
      <p:boldItalic r:id="rId18"/>
    </p:embeddedFont>
    <p:embeddedFont>
      <p:font typeface="Aptos Light" panose="020B0004020202020204" pitchFamily="34" charset="0"/>
      <p:regular r:id="rId19"/>
      <p:italic r:id="rId20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29" autoAdjust="0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8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2382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317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3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alphaModFix amt="38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93232E47-9379-A103-DAB0-603DE702C6B3}"/>
              </a:ext>
            </a:extLst>
          </p:cNvPr>
          <p:cNvSpPr txBox="1"/>
          <p:nvPr/>
        </p:nvSpPr>
        <p:spPr>
          <a:xfrm>
            <a:off x="6391509" y="2404240"/>
            <a:ext cx="724117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>
              <a:lnSpc>
                <a:spcPct val="150000"/>
              </a:lnSpc>
              <a:buNone/>
            </a:pPr>
            <a:r>
              <a:rPr lang="pl-PL" sz="14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Wydział Nauk Stosowanych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4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KIERUNEK: </a:t>
            </a:r>
            <a:r>
              <a:rPr lang="pl-PL" sz="14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Informatyka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400" kern="15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ZAKRES KSZTAŁCENIA: </a:t>
            </a:r>
            <a:r>
              <a:rPr lang="pl-PL" sz="1400" b="1" kern="15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Bazy danych</a:t>
            </a:r>
            <a:br>
              <a:rPr lang="pl-PL" sz="1400" b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pl-PL" sz="1400" b="1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200"/>
              </a:spcBef>
              <a:buNone/>
            </a:pPr>
            <a:endParaRPr lang="pl-PL" sz="1400" b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200"/>
              </a:spcBef>
              <a:buNone/>
            </a:pPr>
            <a:r>
              <a:rPr lang="pl-PL" sz="18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PRACA DYPLOMOWA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6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Robert Jan Smoter</a:t>
            </a:r>
            <a:endParaRPr lang="pl-PL" sz="14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>
              <a:spcBef>
                <a:spcPts val="4800"/>
              </a:spcBef>
              <a:buNone/>
            </a:pPr>
            <a:r>
              <a:rPr lang="pl-PL" sz="2000" b="1" i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Symulacja ruchu drogowego z zastosowaniem algorytmów </a:t>
            </a:r>
            <a:br>
              <a:rPr lang="pl-PL" sz="2000" b="1" i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b="1" i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optymalizacji sterowania sygnalizacją świetlną</a:t>
            </a:r>
          </a:p>
        </p:txBody>
      </p:sp>
      <p:pic>
        <p:nvPicPr>
          <p:cNvPr id="5" name="Image 0">
            <a:extLst>
              <a:ext uri="{FF2B5EF4-FFF2-40B4-BE49-F238E27FC236}">
                <a16:creationId xmlns:a16="http://schemas.microsoft.com/office/drawing/2014/main" id="{244F73EE-5B18-017C-5CF9-0332DC297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628ADEFD-B53E-4C67-D182-B9A51817EC44}"/>
              </a:ext>
            </a:extLst>
          </p:cNvPr>
          <p:cNvSpPr txBox="1"/>
          <p:nvPr/>
        </p:nvSpPr>
        <p:spPr>
          <a:xfrm>
            <a:off x="6350309" y="584533"/>
            <a:ext cx="7323578" cy="11701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>
              <a:lnSpc>
                <a:spcPct val="150000"/>
              </a:lnSpc>
              <a:buNone/>
            </a:pP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2400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</a:t>
            </a:r>
            <a:r>
              <a:rPr lang="pl-PL" sz="25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BANKOWOŚCI</a:t>
            </a: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pPr algn="ctr" eaLnBrk="0">
              <a:lnSpc>
                <a:spcPct val="150000"/>
              </a:lnSpc>
              <a:buNone/>
            </a:pP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 KRAKOWIE</a:t>
            </a:r>
            <a:endParaRPr lang="pl-PL" sz="2400" kern="150" dirty="0">
              <a:effectLst/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71E06620-B764-4922-4DCF-EE54EF0C5BE9}"/>
              </a:ext>
            </a:extLst>
          </p:cNvPr>
          <p:cNvSpPr txBox="1"/>
          <p:nvPr/>
        </p:nvSpPr>
        <p:spPr>
          <a:xfrm>
            <a:off x="8158644" y="7201745"/>
            <a:ext cx="548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1125"/>
              </a:spcBef>
              <a:buNone/>
            </a:pPr>
            <a:r>
              <a:rPr lang="pl-PL" sz="1600" i="0" dirty="0">
                <a:effectLst/>
                <a:latin typeface="Aptos" panose="020B0004020202020204" pitchFamily="34" charset="0"/>
                <a:cs typeface="Times New Roman" panose="02020603050405020304" pitchFamily="18" charset="0"/>
              </a:rPr>
              <a:t>Przewodniczący:</a:t>
            </a:r>
            <a:r>
              <a:rPr lang="pl-PL" sz="1600" b="1" i="0" dirty="0">
                <a:effectLst/>
                <a:latin typeface="Aptos" panose="020B0004020202020204" pitchFamily="34" charset="0"/>
                <a:cs typeface="Times New Roman" panose="02020603050405020304" pitchFamily="18" charset="0"/>
              </a:rPr>
              <a:t> dr inż. Janusz Majewski</a:t>
            </a:r>
            <a:br>
              <a:rPr lang="pl-PL" sz="1600" b="0" i="0" dirty="0">
                <a:effectLst/>
                <a:latin typeface="Aptos" panose="020B0004020202020204" pitchFamily="34" charset="0"/>
                <a:cs typeface="Times New Roman" panose="02020603050405020304" pitchFamily="18" charset="0"/>
              </a:rPr>
            </a:br>
            <a:r>
              <a:rPr lang="pl-PL" sz="1600" i="0" dirty="0">
                <a:effectLst/>
                <a:latin typeface="Aptos" panose="020B0004020202020204" pitchFamily="34" charset="0"/>
                <a:cs typeface="Times New Roman" panose="02020603050405020304" pitchFamily="18" charset="0"/>
              </a:rPr>
              <a:t>Promotor:</a:t>
            </a:r>
            <a:r>
              <a:rPr lang="pl-PL" sz="1600" b="1" i="0" dirty="0">
                <a:effectLst/>
                <a:latin typeface="Aptos" panose="020B0004020202020204" pitchFamily="34" charset="0"/>
                <a:cs typeface="Times New Roman" panose="02020603050405020304" pitchFamily="18" charset="0"/>
              </a:rPr>
              <a:t> dr hab. inż. Rafał </a:t>
            </a:r>
            <a:r>
              <a:rPr lang="pl-PL" sz="1600" b="1" i="0" dirty="0" err="1">
                <a:effectLst/>
                <a:latin typeface="Aptos" panose="020B0004020202020204" pitchFamily="34" charset="0"/>
                <a:cs typeface="Times New Roman" panose="02020603050405020304" pitchFamily="18" charset="0"/>
              </a:rPr>
              <a:t>Dreżewski</a:t>
            </a:r>
            <a:br>
              <a:rPr lang="pl-PL" sz="1600" dirty="0">
                <a:latin typeface="Aptos" panose="020B0004020202020204" pitchFamily="34" charset="0"/>
                <a:cs typeface="Times New Roman" panose="02020603050405020304" pitchFamily="18" charset="0"/>
              </a:rPr>
            </a:br>
            <a:r>
              <a:rPr lang="pl-PL" sz="1600" i="0" dirty="0">
                <a:effectLst/>
                <a:latin typeface="Aptos" panose="020B0004020202020204" pitchFamily="34" charset="0"/>
                <a:cs typeface="Times New Roman" panose="02020603050405020304" pitchFamily="18" charset="0"/>
              </a:rPr>
              <a:t>Recenzent:</a:t>
            </a:r>
            <a:r>
              <a:rPr lang="pl-PL" sz="1600" b="1" i="0" dirty="0">
                <a:effectLst/>
                <a:latin typeface="Aptos" panose="020B0004020202020204" pitchFamily="34" charset="0"/>
                <a:cs typeface="Times New Roman" panose="02020603050405020304" pitchFamily="18" charset="0"/>
              </a:rPr>
              <a:t> dr inż. Robert Marcjan</a:t>
            </a:r>
            <a:endParaRPr lang="pl-PL" sz="1600" b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lang="pl-PL" dirty="0">
              <a:latin typeface="Aptos" panose="020B0004020202020204" pitchFamily="34" charset="0"/>
            </a:endParaRPr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0284C0B1-A5EC-1193-1EA0-62E492364074}"/>
              </a:ext>
            </a:extLst>
          </p:cNvPr>
          <p:cNvSpPr/>
          <p:nvPr/>
        </p:nvSpPr>
        <p:spPr>
          <a:xfrm>
            <a:off x="152400" y="141515"/>
            <a:ext cx="14325600" cy="7883766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41026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985D3-4664-1789-C199-6168AC92B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C2793970-E13E-23F3-BB53-9DBA4CC8F1ED}"/>
              </a:ext>
            </a:extLst>
          </p:cNvPr>
          <p:cNvSpPr/>
          <p:nvPr/>
        </p:nvSpPr>
        <p:spPr>
          <a:xfrm>
            <a:off x="152400" y="141515"/>
            <a:ext cx="14325600" cy="7883766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E69362C8-71A2-749B-EF1E-14DA70D84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504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F99B8-1E4F-C1CE-7560-3E3648693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847D2E54-CB87-A60C-FAEE-0B45D09BB842}"/>
              </a:ext>
            </a:extLst>
          </p:cNvPr>
          <p:cNvSpPr txBox="1"/>
          <p:nvPr/>
        </p:nvSpPr>
        <p:spPr>
          <a:xfrm>
            <a:off x="5564778" y="732341"/>
            <a:ext cx="8958943" cy="68788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>
              <a:lnSpc>
                <a:spcPct val="150000"/>
              </a:lnSpc>
              <a:buNone/>
            </a:pPr>
            <a:r>
              <a:rPr lang="pl-PL" sz="24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I BANKOWOŚCI W KRAKOWIE</a:t>
            </a:r>
            <a:endParaRPr lang="pl-PL" sz="24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buNone/>
            </a:pPr>
            <a:endParaRPr lang="pl-PL" sz="2000" b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 eaLnBrk="0">
              <a:lnSpc>
                <a:spcPct val="150000"/>
              </a:lnSpc>
              <a:buNone/>
            </a:pPr>
            <a:endParaRPr lang="pl-PL" sz="2000" b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 eaLnBrk="0">
              <a:lnSpc>
                <a:spcPct val="150000"/>
              </a:lnSpc>
              <a:buNone/>
            </a:pPr>
            <a:endParaRPr lang="pl-PL" sz="1400" b="1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buNone/>
            </a:pPr>
            <a:r>
              <a:rPr lang="pl-PL" sz="14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Wydział Nauk Stosowanych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4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KIERUNEK: Informatyka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400" b="1" kern="15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ZAKRES KSZTAŁCENIA: Bazy danych</a:t>
            </a:r>
            <a:br>
              <a:rPr lang="pl-PL" sz="1400" b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pl-PL" sz="1400" b="1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200"/>
              </a:spcBef>
              <a:buNone/>
            </a:pPr>
            <a:endParaRPr lang="pl-PL" sz="1400" b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200"/>
              </a:spcBef>
              <a:buNone/>
            </a:pPr>
            <a:r>
              <a:rPr lang="pl-PL" sz="18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PRACA DYPLOMOWA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6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Robert Jan Smoter</a:t>
            </a:r>
            <a:endParaRPr lang="pl-PL" sz="14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>
              <a:spcBef>
                <a:spcPts val="4800"/>
              </a:spcBef>
              <a:buNone/>
            </a:pPr>
            <a:r>
              <a:rPr lang="pl-PL" sz="18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Symulacja ruchu drogowego z zastosowaniem algorytmów optymalizacji </a:t>
            </a:r>
            <a:br>
              <a:rPr lang="pl-PL" sz="18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8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sterowania sygnalizacją świetlną</a:t>
            </a:r>
            <a:endParaRPr lang="pl-PL" sz="1600" kern="15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r">
              <a:spcBef>
                <a:spcPts val="4800"/>
              </a:spcBef>
              <a:buNone/>
            </a:pPr>
            <a:r>
              <a:rPr lang="pl-PL" sz="1600" kern="15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PROMOTOR:</a:t>
            </a:r>
            <a:endParaRPr lang="pl-PL" sz="1400" kern="15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r"/>
            <a:r>
              <a:rPr lang="pl-PL" sz="1600" b="1" kern="15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dr hab. inż. Rafał </a:t>
            </a:r>
            <a:r>
              <a:rPr lang="pl-PL" sz="1600" b="1" kern="15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Dreżewski</a:t>
            </a:r>
            <a:endParaRPr lang="pl-PL" sz="1400" kern="15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438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ED27F-D0E6-AE12-B626-60FE4CEDE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91DA0A01-F698-CA43-5762-785903351180}"/>
              </a:ext>
            </a:extLst>
          </p:cNvPr>
          <p:cNvSpPr txBox="1"/>
          <p:nvPr/>
        </p:nvSpPr>
        <p:spPr>
          <a:xfrm>
            <a:off x="5564778" y="732341"/>
            <a:ext cx="8958943" cy="68788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>
              <a:lnSpc>
                <a:spcPct val="150000"/>
              </a:lnSpc>
              <a:buNone/>
            </a:pPr>
            <a:r>
              <a:rPr lang="pl-PL" sz="24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I BANKOWOŚCI W KRAKOWIE</a:t>
            </a:r>
            <a:endParaRPr lang="pl-PL" sz="24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buNone/>
            </a:pPr>
            <a:endParaRPr lang="pl-PL" sz="2000" b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 eaLnBrk="0">
              <a:lnSpc>
                <a:spcPct val="150000"/>
              </a:lnSpc>
              <a:buNone/>
            </a:pPr>
            <a:endParaRPr lang="pl-PL" sz="2000" b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 eaLnBrk="0">
              <a:lnSpc>
                <a:spcPct val="150000"/>
              </a:lnSpc>
              <a:buNone/>
            </a:pPr>
            <a:endParaRPr lang="pl-PL" sz="1400" b="1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buNone/>
            </a:pPr>
            <a:r>
              <a:rPr lang="pl-PL" sz="14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Wydział Nauk Stosowanych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4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KIERUNEK: Informatyka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400" b="1" kern="15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ZAKRES KSZTAŁCENIA: Bazy danych</a:t>
            </a:r>
            <a:br>
              <a:rPr lang="pl-PL" sz="1400" b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pl-PL" sz="1400" b="1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200"/>
              </a:spcBef>
              <a:buNone/>
            </a:pPr>
            <a:endParaRPr lang="pl-PL" sz="1400" b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200"/>
              </a:spcBef>
              <a:buNone/>
            </a:pPr>
            <a:r>
              <a:rPr lang="pl-PL" sz="18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PRACA DYPLOMOWA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6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Robert Jan Smoter</a:t>
            </a:r>
            <a:endParaRPr lang="pl-PL" sz="14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>
              <a:spcBef>
                <a:spcPts val="4800"/>
              </a:spcBef>
              <a:buNone/>
            </a:pPr>
            <a:r>
              <a:rPr lang="pl-PL" sz="18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Symulacja ruchu drogowego z zastosowaniem algorytmów optymalizacji </a:t>
            </a:r>
            <a:br>
              <a:rPr lang="pl-PL" sz="18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8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sterowania sygnalizacją świetlną</a:t>
            </a:r>
            <a:endParaRPr lang="pl-PL" sz="1600" kern="15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r">
              <a:spcBef>
                <a:spcPts val="4800"/>
              </a:spcBef>
              <a:buNone/>
            </a:pPr>
            <a:r>
              <a:rPr lang="pl-PL" sz="1600" kern="15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PROMOTOR:</a:t>
            </a:r>
            <a:endParaRPr lang="pl-PL" sz="1400" kern="15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r"/>
            <a:r>
              <a:rPr lang="pl-PL" sz="1600" b="1" kern="15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dr hab. inż. Rafał </a:t>
            </a:r>
            <a:r>
              <a:rPr lang="pl-PL" sz="1600" b="1" kern="15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Dreżewski</a:t>
            </a:r>
            <a:endParaRPr lang="pl-PL" sz="1400" kern="15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F472896-E77A-9CBC-5488-777165712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992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1DFB4A-4CF1-91AD-9D03-112F2EC60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E118BCAA-A909-6517-1C6E-E5D2EFEC22BB}"/>
              </a:ext>
            </a:extLst>
          </p:cNvPr>
          <p:cNvSpPr txBox="1"/>
          <p:nvPr/>
        </p:nvSpPr>
        <p:spPr>
          <a:xfrm>
            <a:off x="0" y="1028903"/>
            <a:ext cx="8958943" cy="68788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>
              <a:lnSpc>
                <a:spcPct val="150000"/>
              </a:lnSpc>
              <a:buNone/>
            </a:pPr>
            <a:r>
              <a:rPr lang="pl-PL" sz="24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I BANKOWOŚCI W KRAKOWIE</a:t>
            </a:r>
            <a:endParaRPr lang="pl-PL" sz="24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buNone/>
            </a:pPr>
            <a:endParaRPr lang="pl-PL" sz="2000" b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 eaLnBrk="0">
              <a:lnSpc>
                <a:spcPct val="150000"/>
              </a:lnSpc>
              <a:buNone/>
            </a:pPr>
            <a:endParaRPr lang="pl-PL" sz="2000" b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 eaLnBrk="0">
              <a:lnSpc>
                <a:spcPct val="150000"/>
              </a:lnSpc>
              <a:buNone/>
            </a:pPr>
            <a:endParaRPr lang="pl-PL" sz="1400" b="1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buNone/>
            </a:pPr>
            <a:r>
              <a:rPr lang="pl-PL" sz="14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Wydział Nauk Stosowanych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4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KIERUNEK: Informatyka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400" b="1" kern="15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ZAKRES KSZTAŁCENIA: Bazy danych</a:t>
            </a:r>
            <a:br>
              <a:rPr lang="pl-PL" sz="1400" b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pl-PL" sz="1400" b="1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200"/>
              </a:spcBef>
              <a:buNone/>
            </a:pPr>
            <a:endParaRPr lang="pl-PL" sz="1400" b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200"/>
              </a:spcBef>
              <a:buNone/>
            </a:pPr>
            <a:r>
              <a:rPr lang="pl-PL" sz="18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PRACA DYPLOMOWA</a:t>
            </a:r>
            <a:br>
              <a:rPr lang="pl-PL" sz="14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6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Robert Jan Smoter</a:t>
            </a:r>
            <a:endParaRPr lang="pl-PL" sz="14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>
              <a:spcBef>
                <a:spcPts val="4800"/>
              </a:spcBef>
              <a:buNone/>
            </a:pPr>
            <a:r>
              <a:rPr lang="pl-PL" sz="18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Symulacja ruchu drogowego z zastosowaniem algorytmów optymalizacji </a:t>
            </a:r>
            <a:br>
              <a:rPr lang="pl-PL" sz="18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800" b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sterowania sygnalizacją świetlną</a:t>
            </a:r>
            <a:endParaRPr lang="pl-PL" sz="1600" kern="15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r">
              <a:spcBef>
                <a:spcPts val="4800"/>
              </a:spcBef>
              <a:buNone/>
            </a:pPr>
            <a:r>
              <a:rPr lang="pl-PL" sz="1600" kern="15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PROMOTOR:</a:t>
            </a:r>
            <a:endParaRPr lang="pl-PL" sz="1400" kern="15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r"/>
            <a:r>
              <a:rPr lang="pl-PL" sz="1600" b="1" kern="15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dr hab. inż. Rafał </a:t>
            </a:r>
            <a:r>
              <a:rPr lang="pl-PL" sz="1600" b="1" kern="15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Dreżewski</a:t>
            </a:r>
            <a:endParaRPr lang="pl-PL" sz="1400" kern="15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A258F9E1-E987-C797-CBC7-2B4C1835E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00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2099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16478D-AFE2-94AC-5D77-CAD405B8E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3C9C7184-BFEF-7C71-E1DE-8B981131C30A}"/>
              </a:ext>
            </a:extLst>
          </p:cNvPr>
          <p:cNvSpPr txBox="1">
            <a:spLocks/>
          </p:cNvSpPr>
          <p:nvPr/>
        </p:nvSpPr>
        <p:spPr>
          <a:xfrm>
            <a:off x="605974" y="7780933"/>
            <a:ext cx="2743200" cy="365125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l-PL" sz="1400" dirty="0">
                <a:latin typeface="Aptos Light" panose="020B0004020202020204" pitchFamily="34" charset="0"/>
              </a:rPr>
              <a:t>29/05/2025</a:t>
            </a:r>
            <a:endParaRPr lang="en-US" sz="1400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C99F6F5F-CAB2-B158-1902-0859E68A4DDF}"/>
              </a:ext>
            </a:extLst>
          </p:cNvPr>
          <p:cNvSpPr txBox="1">
            <a:spLocks/>
          </p:cNvSpPr>
          <p:nvPr/>
        </p:nvSpPr>
        <p:spPr>
          <a:xfrm>
            <a:off x="9222258" y="7818004"/>
            <a:ext cx="5334000" cy="377482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400" kern="150" dirty="0">
                <a:solidFill>
                  <a:schemeClr val="bg1"/>
                </a:solidFill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1400" kern="150" dirty="0">
                <a:solidFill>
                  <a:schemeClr val="bg1"/>
                </a:solidFill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1400" kern="150" dirty="0">
                <a:solidFill>
                  <a:schemeClr val="bg1"/>
                </a:solidFill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BANKOWOŚCI  W KRAKOWIE</a:t>
            </a:r>
            <a:endParaRPr lang="pl-PL" sz="1400" kern="150" dirty="0">
              <a:solidFill>
                <a:schemeClr val="bg1"/>
              </a:solidFill>
              <a:effectLst/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9822BC3C-8231-24CD-C441-F88D4D4C51BB}"/>
              </a:ext>
            </a:extLst>
          </p:cNvPr>
          <p:cNvSpPr txBox="1"/>
          <p:nvPr/>
        </p:nvSpPr>
        <p:spPr>
          <a:xfrm>
            <a:off x="605974" y="537889"/>
            <a:ext cx="12875741" cy="613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400" dirty="0"/>
              <a:t>Wstęp, motywacja, cel i zakres pracy</a:t>
            </a:r>
            <a:endParaRPr lang="pl-PL" sz="2400" kern="150" dirty="0">
              <a:effectLst/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E92DD8B7-8B11-53E8-7079-C937C418523F}"/>
              </a:ext>
            </a:extLst>
          </p:cNvPr>
          <p:cNvSpPr txBox="1"/>
          <p:nvPr/>
        </p:nvSpPr>
        <p:spPr>
          <a:xfrm>
            <a:off x="605974" y="1937557"/>
            <a:ext cx="7241178" cy="37412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Rola ruchu drogowego w miastach: rozwój gospodarczy, jakość życia</a:t>
            </a:r>
          </a:p>
          <a:p>
            <a:pPr eaLnBrk="0">
              <a:lnSpc>
                <a:spcPct val="150000"/>
              </a:lnSpc>
              <a:buNone/>
            </a:pPr>
            <a:endParaRPr lang="pl-PL" sz="20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Wzrost natężenia ruchu → korki, straty ekonomiczne, opóźnienia służb ratunkowych</a:t>
            </a:r>
          </a:p>
          <a:p>
            <a:pPr eaLnBrk="0">
              <a:lnSpc>
                <a:spcPct val="150000"/>
              </a:lnSpc>
              <a:buNone/>
            </a:pPr>
            <a:endParaRPr lang="pl-PL" sz="20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Dlaczego warto szukać inteligentnych rozwiązań sterowania sygnalizacją</a:t>
            </a:r>
            <a:endParaRPr lang="pl-PL" sz="2000" i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5AA87249-398C-0DA5-318E-F932EDB82954}"/>
              </a:ext>
            </a:extLst>
          </p:cNvPr>
          <p:cNvSpPr/>
          <p:nvPr/>
        </p:nvSpPr>
        <p:spPr>
          <a:xfrm>
            <a:off x="152400" y="141515"/>
            <a:ext cx="14325600" cy="7883766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9AC09575-B1FF-FB26-B740-4717F2D88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400" y="15240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327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75531-BC2F-8CDE-C1CA-909D345DDA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CD918F90-4CA1-518C-A4F5-93CE7A2F5929}"/>
              </a:ext>
            </a:extLst>
          </p:cNvPr>
          <p:cNvSpPr txBox="1">
            <a:spLocks/>
          </p:cNvSpPr>
          <p:nvPr/>
        </p:nvSpPr>
        <p:spPr>
          <a:xfrm>
            <a:off x="605974" y="7780933"/>
            <a:ext cx="2743200" cy="365125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l-PL" sz="1400" dirty="0">
                <a:latin typeface="Aptos Light" panose="020B0004020202020204" pitchFamily="34" charset="0"/>
              </a:rPr>
              <a:t>29/05/2025</a:t>
            </a:r>
            <a:endParaRPr lang="en-US" sz="1400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27E98785-CAF1-B07D-2ACB-0A02FA425C81}"/>
              </a:ext>
            </a:extLst>
          </p:cNvPr>
          <p:cNvSpPr txBox="1">
            <a:spLocks/>
          </p:cNvSpPr>
          <p:nvPr/>
        </p:nvSpPr>
        <p:spPr>
          <a:xfrm>
            <a:off x="9222258" y="7818004"/>
            <a:ext cx="5334000" cy="377482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1400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BANKOWOŚCI  W KRAKOWIE</a:t>
            </a:r>
            <a:endParaRPr lang="pl-PL" sz="1400" kern="150" dirty="0">
              <a:effectLst/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7BAD8194-43C7-01A6-D69F-04C379A8B69A}"/>
              </a:ext>
            </a:extLst>
          </p:cNvPr>
          <p:cNvSpPr txBox="1"/>
          <p:nvPr/>
        </p:nvSpPr>
        <p:spPr>
          <a:xfrm>
            <a:off x="605974" y="537889"/>
            <a:ext cx="12875741" cy="613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400"/>
              <a:t>Inteligentne systemy transportowe (ITS)</a:t>
            </a:r>
            <a:endParaRPr lang="pl-PL" sz="2400" kern="150" dirty="0">
              <a:effectLst/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E7DDF081-4F67-F6D2-DBA0-D4CE0ED23568}"/>
              </a:ext>
            </a:extLst>
          </p:cNvPr>
          <p:cNvSpPr txBox="1"/>
          <p:nvPr/>
        </p:nvSpPr>
        <p:spPr>
          <a:xfrm>
            <a:off x="605974" y="1937557"/>
            <a:ext cx="7241178" cy="37412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Rola ruchu drogowego w miastach: rozwój gospodarczy, jakość życia</a:t>
            </a:r>
          </a:p>
          <a:p>
            <a:pPr eaLnBrk="0">
              <a:lnSpc>
                <a:spcPct val="150000"/>
              </a:lnSpc>
              <a:buNone/>
            </a:pPr>
            <a:endParaRPr lang="pl-PL" sz="20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Wzrost natężenia ruchu → korki, straty ekonomiczne, opóźnienia służb ratunkowych</a:t>
            </a:r>
          </a:p>
          <a:p>
            <a:pPr eaLnBrk="0">
              <a:lnSpc>
                <a:spcPct val="150000"/>
              </a:lnSpc>
              <a:buNone/>
            </a:pPr>
            <a:endParaRPr lang="pl-PL" sz="20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Dlaczego warto szukać inteligentnych rozwiązań sterowania sygnalizacją</a:t>
            </a:r>
            <a:endParaRPr lang="pl-PL" sz="2000" i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6E6E2432-DF05-92AC-2FBC-5B636A1A0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Prostokąt 3">
            <a:extLst>
              <a:ext uri="{FF2B5EF4-FFF2-40B4-BE49-F238E27FC236}">
                <a16:creationId xmlns:a16="http://schemas.microsoft.com/office/drawing/2014/main" id="{27DD0F7C-410F-6334-1A43-21B2A6D07D3D}"/>
              </a:ext>
            </a:extLst>
          </p:cNvPr>
          <p:cNvSpPr/>
          <p:nvPr/>
        </p:nvSpPr>
        <p:spPr>
          <a:xfrm>
            <a:off x="152400" y="141515"/>
            <a:ext cx="14325600" cy="7883766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93143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6C05B-B5A0-1230-85CB-D5BA362BB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58834855-FCA0-AF70-DACB-4514C303D2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462" y="2327623"/>
            <a:ext cx="5557520" cy="351155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Prostokąt 3">
            <a:extLst>
              <a:ext uri="{FF2B5EF4-FFF2-40B4-BE49-F238E27FC236}">
                <a16:creationId xmlns:a16="http://schemas.microsoft.com/office/drawing/2014/main" id="{E546CCF6-89E5-423E-9DE5-7167D956E1C6}"/>
              </a:ext>
            </a:extLst>
          </p:cNvPr>
          <p:cNvSpPr/>
          <p:nvPr/>
        </p:nvSpPr>
        <p:spPr>
          <a:xfrm>
            <a:off x="152400" y="141515"/>
            <a:ext cx="14325600" cy="7883766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BB461C45-BAC5-89A7-FEFC-CDE051060482}"/>
              </a:ext>
            </a:extLst>
          </p:cNvPr>
          <p:cNvSpPr txBox="1">
            <a:spLocks/>
          </p:cNvSpPr>
          <p:nvPr/>
        </p:nvSpPr>
        <p:spPr>
          <a:xfrm>
            <a:off x="605974" y="7780933"/>
            <a:ext cx="2743200" cy="365125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l-PL" sz="1400" dirty="0">
                <a:latin typeface="Aptos Light" panose="020B0004020202020204" pitchFamily="34" charset="0"/>
              </a:rPr>
              <a:t>29/05/2025</a:t>
            </a:r>
            <a:endParaRPr lang="en-US" sz="1400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7EB9B621-DE30-91E3-A53C-39A587EBC110}"/>
              </a:ext>
            </a:extLst>
          </p:cNvPr>
          <p:cNvSpPr txBox="1">
            <a:spLocks/>
          </p:cNvSpPr>
          <p:nvPr/>
        </p:nvSpPr>
        <p:spPr>
          <a:xfrm>
            <a:off x="9222258" y="7818004"/>
            <a:ext cx="5334000" cy="377482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1400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BANKOWOŚCI  W KRAKOWIE</a:t>
            </a:r>
            <a:endParaRPr lang="pl-PL" sz="1400" kern="150" dirty="0">
              <a:effectLst/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CFDAD98D-34A9-9962-2149-3AA724E1AB73}"/>
              </a:ext>
            </a:extLst>
          </p:cNvPr>
          <p:cNvSpPr txBox="1"/>
          <p:nvPr/>
        </p:nvSpPr>
        <p:spPr>
          <a:xfrm>
            <a:off x="605974" y="537889"/>
            <a:ext cx="12875741" cy="613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400" dirty="0">
                <a:latin typeface="Aptos Black" panose="020B0004020202020204" pitchFamily="34" charset="0"/>
              </a:rPr>
              <a:t>Wstęp i motywacja</a:t>
            </a:r>
            <a:endParaRPr lang="pl-PL" sz="2400" kern="150" dirty="0">
              <a:effectLst/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405D27C0-716C-53C3-F1DF-F38CC7FE5085}"/>
              </a:ext>
            </a:extLst>
          </p:cNvPr>
          <p:cNvSpPr txBox="1"/>
          <p:nvPr/>
        </p:nvSpPr>
        <p:spPr>
          <a:xfrm>
            <a:off x="605974" y="1937557"/>
            <a:ext cx="7241178" cy="37412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Rola ruchu drogowego w miastach: rozwój gospodarczy, jakość życia</a:t>
            </a:r>
          </a:p>
          <a:p>
            <a:pPr eaLnBrk="0">
              <a:lnSpc>
                <a:spcPct val="150000"/>
              </a:lnSpc>
              <a:buNone/>
            </a:pPr>
            <a:endParaRPr lang="pl-PL" sz="20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Wzrost natężenia ruchu → korki, straty ekonomiczne, opóźnienia służb ratunkowych</a:t>
            </a:r>
          </a:p>
          <a:p>
            <a:pPr eaLnBrk="0">
              <a:lnSpc>
                <a:spcPct val="150000"/>
              </a:lnSpc>
              <a:buNone/>
            </a:pPr>
            <a:endParaRPr lang="pl-PL" sz="20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Dlaczego warto szukać inteligentnych rozwiązań sterowania sygnalizacją</a:t>
            </a:r>
            <a:endParaRPr lang="pl-PL" sz="2000" i="1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038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4994AC-6A8F-FCD4-F96E-17C8F70F8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B8CF130B-D49F-8508-E670-7BFDD425B7D5}"/>
              </a:ext>
            </a:extLst>
          </p:cNvPr>
          <p:cNvSpPr/>
          <p:nvPr/>
        </p:nvSpPr>
        <p:spPr>
          <a:xfrm>
            <a:off x="152400" y="141515"/>
            <a:ext cx="14325600" cy="7883766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BAD42EF5-DD16-325C-7A3D-DE77CF562716}"/>
              </a:ext>
            </a:extLst>
          </p:cNvPr>
          <p:cNvSpPr txBox="1">
            <a:spLocks/>
          </p:cNvSpPr>
          <p:nvPr/>
        </p:nvSpPr>
        <p:spPr>
          <a:xfrm>
            <a:off x="605974" y="7780933"/>
            <a:ext cx="2743200" cy="365125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l-PL" sz="1400" dirty="0">
                <a:latin typeface="Aptos Light" panose="020B0004020202020204" pitchFamily="34" charset="0"/>
              </a:rPr>
              <a:t>29/05/2025</a:t>
            </a:r>
            <a:endParaRPr lang="en-US" sz="1400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3AA0210F-29C9-0806-EAE8-11377B067D56}"/>
              </a:ext>
            </a:extLst>
          </p:cNvPr>
          <p:cNvSpPr txBox="1">
            <a:spLocks/>
          </p:cNvSpPr>
          <p:nvPr/>
        </p:nvSpPr>
        <p:spPr>
          <a:xfrm>
            <a:off x="9222258" y="7818004"/>
            <a:ext cx="5334000" cy="377482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1400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BANKOWOŚCI  W KRAKOWIE</a:t>
            </a:r>
            <a:endParaRPr lang="pl-PL" sz="1400" kern="150" dirty="0">
              <a:effectLst/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17CD7084-9E6D-E729-9D97-E4A2B3AC9BA4}"/>
              </a:ext>
            </a:extLst>
          </p:cNvPr>
          <p:cNvSpPr txBox="1"/>
          <p:nvPr/>
        </p:nvSpPr>
        <p:spPr>
          <a:xfrm>
            <a:off x="605974" y="537889"/>
            <a:ext cx="12875741" cy="613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2400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</a:t>
            </a:r>
            <a:r>
              <a:rPr lang="pl-PL" sz="25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BANKOWOŚCI</a:t>
            </a: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W KRAKOWIE</a:t>
            </a:r>
            <a:endParaRPr lang="pl-PL" sz="2400" kern="150" dirty="0">
              <a:effectLst/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BCB17B60-DEF3-94EB-E971-664D0D69BB5D}"/>
              </a:ext>
            </a:extLst>
          </p:cNvPr>
          <p:cNvSpPr txBox="1"/>
          <p:nvPr/>
        </p:nvSpPr>
        <p:spPr>
          <a:xfrm>
            <a:off x="605974" y="1937557"/>
            <a:ext cx="7241178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Wydział Nauk Stosowanych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KIERUNEK: Informatyka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ZAKRES KSZTAŁCENIA: Bazy danych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pl-PL" sz="2000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spcBef>
                <a:spcPts val="1200"/>
              </a:spcBef>
              <a:buNone/>
            </a:pPr>
            <a:endParaRPr lang="pl-PL" sz="20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spcBef>
                <a:spcPts val="1200"/>
              </a:spcBef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PRACA DYPLOMOWA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Robert Jan Smoter</a:t>
            </a:r>
          </a:p>
          <a:p>
            <a:pPr>
              <a:spcBef>
                <a:spcPts val="4800"/>
              </a:spcBef>
              <a:buNone/>
            </a:pPr>
            <a:r>
              <a:rPr lang="pl-PL" sz="2000" i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Symulacja ruchu drogowego z zastosowaniem algorytmów </a:t>
            </a:r>
            <a:br>
              <a:rPr lang="pl-PL" sz="2000" i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i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optymalizacji sterowania sygnalizacją świetlną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74A2CD45-28C9-5A12-8C0F-E578E4A7C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563" y="1767352"/>
            <a:ext cx="9922612" cy="362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584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0D7100-B448-080C-9C2F-E9D367AC3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EC3BF8C8-A10F-60BC-4AEC-177BF1F7B189}"/>
              </a:ext>
            </a:extLst>
          </p:cNvPr>
          <p:cNvSpPr/>
          <p:nvPr/>
        </p:nvSpPr>
        <p:spPr>
          <a:xfrm>
            <a:off x="152400" y="141515"/>
            <a:ext cx="14325600" cy="7883766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0C844714-B514-A040-452D-9E8D11016D23}"/>
              </a:ext>
            </a:extLst>
          </p:cNvPr>
          <p:cNvSpPr txBox="1">
            <a:spLocks/>
          </p:cNvSpPr>
          <p:nvPr/>
        </p:nvSpPr>
        <p:spPr>
          <a:xfrm>
            <a:off x="605974" y="7780933"/>
            <a:ext cx="2743200" cy="365125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l-PL" sz="1400" dirty="0">
                <a:latin typeface="Aptos Light" panose="020B0004020202020204" pitchFamily="34" charset="0"/>
              </a:rPr>
              <a:t>29/05/2025</a:t>
            </a:r>
            <a:endParaRPr lang="en-US" sz="1400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845DF1B0-BCF9-FDD1-08BC-94BDACF0F998}"/>
              </a:ext>
            </a:extLst>
          </p:cNvPr>
          <p:cNvSpPr txBox="1">
            <a:spLocks/>
          </p:cNvSpPr>
          <p:nvPr/>
        </p:nvSpPr>
        <p:spPr>
          <a:xfrm>
            <a:off x="9222258" y="7818004"/>
            <a:ext cx="5334000" cy="377482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1400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BANKOWOŚCI  W KRAKOWIE</a:t>
            </a:r>
            <a:endParaRPr lang="pl-PL" sz="1400" kern="150" dirty="0">
              <a:effectLst/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F5D971B8-2D09-D86F-8E69-2AB4298C5BB5}"/>
              </a:ext>
            </a:extLst>
          </p:cNvPr>
          <p:cNvSpPr txBox="1"/>
          <p:nvPr/>
        </p:nvSpPr>
        <p:spPr>
          <a:xfrm>
            <a:off x="605974" y="537889"/>
            <a:ext cx="12875741" cy="613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2400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</a:t>
            </a:r>
            <a:r>
              <a:rPr lang="pl-PL" sz="25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BANKOWOŚCI</a:t>
            </a: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W KRAKOWIE</a:t>
            </a:r>
            <a:endParaRPr lang="pl-PL" sz="2400" kern="150" dirty="0">
              <a:effectLst/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8BFE0FF8-348A-191A-659B-0D930F4C1D09}"/>
              </a:ext>
            </a:extLst>
          </p:cNvPr>
          <p:cNvSpPr txBox="1"/>
          <p:nvPr/>
        </p:nvSpPr>
        <p:spPr>
          <a:xfrm>
            <a:off x="605974" y="1937557"/>
            <a:ext cx="7241178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Wydział Nauk Stosowanych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KIERUNEK: Informatyka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ZAKRES KSZTAŁCENIA: Bazy danych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pl-PL" sz="2000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spcBef>
                <a:spcPts val="1200"/>
              </a:spcBef>
              <a:buNone/>
            </a:pPr>
            <a:endParaRPr lang="pl-PL" sz="20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spcBef>
                <a:spcPts val="1200"/>
              </a:spcBef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PRACA DYPLOMOWA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Robert Jan Smoter</a:t>
            </a:r>
          </a:p>
          <a:p>
            <a:pPr>
              <a:spcBef>
                <a:spcPts val="4800"/>
              </a:spcBef>
              <a:buNone/>
            </a:pPr>
            <a:r>
              <a:rPr lang="pl-PL" sz="2000" i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Symulacja ruchu drogowego z zastosowaniem algorytmów </a:t>
            </a:r>
            <a:br>
              <a:rPr lang="pl-PL" sz="2000" i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i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optymalizacji sterowania sygnalizacją świetlną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BFE6F5A5-5B41-4473-3DF4-545D0FE0F5D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7152" y="1548214"/>
            <a:ext cx="6552000" cy="52945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331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89B7B-3FCF-67D2-6153-C20D4E443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9EC7AD4C-2EAD-9F06-9A42-14FC4EB73D33}"/>
              </a:ext>
            </a:extLst>
          </p:cNvPr>
          <p:cNvSpPr/>
          <p:nvPr/>
        </p:nvSpPr>
        <p:spPr>
          <a:xfrm>
            <a:off x="152400" y="141515"/>
            <a:ext cx="14325600" cy="7883766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B2824F33-3090-3944-98C5-6C6747EB7779}"/>
              </a:ext>
            </a:extLst>
          </p:cNvPr>
          <p:cNvSpPr txBox="1">
            <a:spLocks/>
          </p:cNvSpPr>
          <p:nvPr/>
        </p:nvSpPr>
        <p:spPr>
          <a:xfrm>
            <a:off x="605974" y="7780933"/>
            <a:ext cx="2743200" cy="365125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l-PL" sz="1400" dirty="0">
                <a:latin typeface="Aptos Light" panose="020B0004020202020204" pitchFamily="34" charset="0"/>
              </a:rPr>
              <a:t>29/05/2025</a:t>
            </a:r>
            <a:endParaRPr lang="en-US" sz="1400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9FDBA585-A8E6-7BD8-7442-F0BE236B28D2}"/>
              </a:ext>
            </a:extLst>
          </p:cNvPr>
          <p:cNvSpPr txBox="1">
            <a:spLocks/>
          </p:cNvSpPr>
          <p:nvPr/>
        </p:nvSpPr>
        <p:spPr>
          <a:xfrm>
            <a:off x="9222258" y="7818004"/>
            <a:ext cx="5334000" cy="377482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1400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BANKOWOŚCI  W KRAKOWIE</a:t>
            </a:r>
            <a:endParaRPr lang="pl-PL" sz="1400" kern="150" dirty="0">
              <a:effectLst/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C30658A5-E25E-D11D-D83B-0276C2DA0D7C}"/>
              </a:ext>
            </a:extLst>
          </p:cNvPr>
          <p:cNvSpPr txBox="1"/>
          <p:nvPr/>
        </p:nvSpPr>
        <p:spPr>
          <a:xfrm>
            <a:off x="605974" y="537889"/>
            <a:ext cx="12875741" cy="613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2400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</a:t>
            </a:r>
            <a:r>
              <a:rPr lang="pl-PL" sz="25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BANKOWOŚCI</a:t>
            </a: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W KRAKOWIE</a:t>
            </a:r>
            <a:endParaRPr lang="pl-PL" sz="2400" kern="150" dirty="0">
              <a:effectLst/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0314EA6B-2330-CA8A-9489-855C12E5B514}"/>
              </a:ext>
            </a:extLst>
          </p:cNvPr>
          <p:cNvSpPr txBox="1"/>
          <p:nvPr/>
        </p:nvSpPr>
        <p:spPr>
          <a:xfrm>
            <a:off x="605974" y="1937557"/>
            <a:ext cx="7241178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Wydział Nauk Stosowanych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KIERUNEK: Informatyka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ZAKRES KSZTAŁCENIA: Bazy danych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pl-PL" sz="2000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spcBef>
                <a:spcPts val="1200"/>
              </a:spcBef>
              <a:buNone/>
            </a:pPr>
            <a:endParaRPr lang="pl-PL" sz="20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spcBef>
                <a:spcPts val="1200"/>
              </a:spcBef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PRACA DYPLOMOWA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Robert Jan Smoter</a:t>
            </a:r>
          </a:p>
          <a:p>
            <a:pPr>
              <a:spcBef>
                <a:spcPts val="4800"/>
              </a:spcBef>
              <a:buNone/>
            </a:pPr>
            <a:r>
              <a:rPr lang="pl-PL" sz="2000" i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Symulacja ruchu drogowego z zastosowaniem algorytmów </a:t>
            </a:r>
            <a:br>
              <a:rPr lang="pl-PL" sz="2000" i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i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optymalizacji sterowania sygnalizacją świetlną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3E0D3F77-FA04-A941-BA8D-971B157EA1A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597" y="1937557"/>
            <a:ext cx="9000000" cy="4571429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738741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03CB8-CDE0-1BBC-094C-AE69A0355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E854C86E-B407-53B7-0E9B-43336993A220}"/>
              </a:ext>
            </a:extLst>
          </p:cNvPr>
          <p:cNvSpPr/>
          <p:nvPr/>
        </p:nvSpPr>
        <p:spPr>
          <a:xfrm>
            <a:off x="152400" y="141515"/>
            <a:ext cx="14325600" cy="7883766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86F596CE-1950-7C84-1375-7183B2C9B33B}"/>
              </a:ext>
            </a:extLst>
          </p:cNvPr>
          <p:cNvSpPr txBox="1">
            <a:spLocks/>
          </p:cNvSpPr>
          <p:nvPr/>
        </p:nvSpPr>
        <p:spPr>
          <a:xfrm>
            <a:off x="605974" y="7780933"/>
            <a:ext cx="2743200" cy="365125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pl-PL" sz="1400" dirty="0">
                <a:latin typeface="Aptos Light" panose="020B0004020202020204" pitchFamily="34" charset="0"/>
              </a:rPr>
              <a:t>29/05/2025</a:t>
            </a:r>
            <a:endParaRPr lang="en-US" sz="1400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84460817-8904-E59C-07A7-7580D1207C83}"/>
              </a:ext>
            </a:extLst>
          </p:cNvPr>
          <p:cNvSpPr txBox="1">
            <a:spLocks/>
          </p:cNvSpPr>
          <p:nvPr/>
        </p:nvSpPr>
        <p:spPr>
          <a:xfrm>
            <a:off x="9222258" y="7818004"/>
            <a:ext cx="5334000" cy="377482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1400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1400" kern="150" dirty="0">
                <a:effectLst/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BANKOWOŚCI  W KRAKOWIE</a:t>
            </a:r>
            <a:endParaRPr lang="pl-PL" sz="1400" kern="150" dirty="0">
              <a:effectLst/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A20CF85C-1578-64A9-3E5C-CE1022C3FDB8}"/>
              </a:ext>
            </a:extLst>
          </p:cNvPr>
          <p:cNvSpPr txBox="1"/>
          <p:nvPr/>
        </p:nvSpPr>
        <p:spPr>
          <a:xfrm>
            <a:off x="605974" y="537889"/>
            <a:ext cx="12875741" cy="6139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</a:t>
            </a:r>
            <a:r>
              <a:rPr lang="pl-PL" sz="2400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 </a:t>
            </a:r>
            <a:r>
              <a:rPr lang="pl-PL" sz="25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BANKOWOŚCI</a:t>
            </a:r>
            <a:r>
              <a:rPr lang="pl-PL" sz="2400" b="1" kern="150" dirty="0">
                <a:effectLst/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W KRAKOWIE</a:t>
            </a:r>
            <a:endParaRPr lang="pl-PL" sz="2400" kern="150" dirty="0">
              <a:effectLst/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5CC8FE5B-C605-95D9-E432-9DA97C49B5CF}"/>
              </a:ext>
            </a:extLst>
          </p:cNvPr>
          <p:cNvSpPr txBox="1"/>
          <p:nvPr/>
        </p:nvSpPr>
        <p:spPr>
          <a:xfrm>
            <a:off x="605974" y="1937557"/>
            <a:ext cx="7241178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Wydział Nauk Stosowanych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KIERUNEK: Informatyka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ZAKRES KSZTAŁCENIA: Bazy danych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pl-PL" sz="2000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spcBef>
                <a:spcPts val="1200"/>
              </a:spcBef>
              <a:buNone/>
            </a:pPr>
            <a:endParaRPr lang="pl-PL" sz="2000" kern="150" dirty="0">
              <a:effectLst/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eaLnBrk="0">
              <a:lnSpc>
                <a:spcPct val="150000"/>
              </a:lnSpc>
              <a:spcBef>
                <a:spcPts val="1200"/>
              </a:spcBef>
              <a:buNone/>
            </a:pP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PRACA DYPLOMOWA</a:t>
            </a:r>
            <a:br>
              <a:rPr lang="pl-PL" sz="20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Robert Jan Smoter</a:t>
            </a:r>
          </a:p>
          <a:p>
            <a:pPr>
              <a:spcBef>
                <a:spcPts val="4800"/>
              </a:spcBef>
              <a:buNone/>
            </a:pPr>
            <a:r>
              <a:rPr lang="pl-PL" sz="2000" i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Symulacja ruchu drogowego z zastosowaniem algorytmów </a:t>
            </a:r>
            <a:br>
              <a:rPr lang="pl-PL" sz="2000" i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2000" i="1" kern="150" dirty="0">
                <a:effectLst/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optymalizacji sterowania sygnalizacją świetlną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420FBC96-2CD9-4B43-DB37-B282D799F43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903" y="1937557"/>
            <a:ext cx="9000000" cy="382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08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B76012-3778-67D1-4410-A9C16B204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B475E662-4D4F-A5A3-DAD4-C0858F73283D}"/>
              </a:ext>
            </a:extLst>
          </p:cNvPr>
          <p:cNvSpPr/>
          <p:nvPr/>
        </p:nvSpPr>
        <p:spPr>
          <a:xfrm>
            <a:off x="152400" y="141515"/>
            <a:ext cx="14325600" cy="7883766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73304315-8684-7E9F-2479-FF8443E31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816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519</Words>
  <Application>Microsoft Office PowerPoint</Application>
  <PresentationFormat>Niestandardowy</PresentationFormat>
  <Paragraphs>89</Paragraphs>
  <Slides>14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20" baseType="lpstr">
      <vt:lpstr>Aptos Light</vt:lpstr>
      <vt:lpstr>Times New Roman</vt:lpstr>
      <vt:lpstr>Arial</vt:lpstr>
      <vt:lpstr>Aptos</vt:lpstr>
      <vt:lpstr>Aptos Black</vt:lpstr>
      <vt:lpstr>Office Theme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Robert Jan Smoter</cp:lastModifiedBy>
  <cp:revision>8</cp:revision>
  <dcterms:created xsi:type="dcterms:W3CDTF">2025-05-12T21:45:11Z</dcterms:created>
  <dcterms:modified xsi:type="dcterms:W3CDTF">2025-05-25T18:29:05Z</dcterms:modified>
</cp:coreProperties>
</file>